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4" r:id="rId6"/>
    <p:sldId id="267" r:id="rId7"/>
    <p:sldId id="318" r:id="rId8"/>
    <p:sldId id="289" r:id="rId9"/>
    <p:sldId id="319" r:id="rId10"/>
    <p:sldId id="309" r:id="rId11"/>
    <p:sldId id="325" r:id="rId12"/>
    <p:sldId id="294" r:id="rId13"/>
    <p:sldId id="295" r:id="rId14"/>
    <p:sldId id="299" r:id="rId15"/>
    <p:sldId id="310" r:id="rId16"/>
    <p:sldId id="308" r:id="rId17"/>
    <p:sldId id="314" r:id="rId18"/>
    <p:sldId id="313" r:id="rId19"/>
    <p:sldId id="321" r:id="rId20"/>
    <p:sldId id="301" r:id="rId21"/>
    <p:sldId id="302" r:id="rId22"/>
    <p:sldId id="300" r:id="rId23"/>
    <p:sldId id="306" r:id="rId24"/>
    <p:sldId id="326" r:id="rId25"/>
    <p:sldId id="260" r:id="rId2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sz="2100" b="0" dirty="0" err="1" smtClean="0">
              <a:latin typeface="Calibri" panose="020F0502020204030204" pitchFamily="34" charset="0"/>
            </a:rPr>
            <a:t>PhpMyAdmin</a:t>
          </a:r>
          <a:r>
            <a:rPr lang="ru-RU" sz="2100" b="0" dirty="0" smtClean="0">
              <a:latin typeface="+mn-lt"/>
            </a:rPr>
            <a:t>:</a:t>
          </a:r>
          <a:r>
            <a:rPr lang="en-US" sz="2100" b="0" dirty="0" smtClean="0">
              <a:latin typeface="+mn-lt"/>
            </a:rPr>
            <a:t> 3</a:t>
          </a:r>
          <a:r>
            <a:rPr lang="ru-RU" sz="2100" b="0" dirty="0" smtClean="0">
              <a:latin typeface="+mn-lt"/>
            </a:rPr>
            <a:t>.</a:t>
          </a:r>
          <a:r>
            <a:rPr lang="en-US" sz="2100" b="0" dirty="0" smtClean="0">
              <a:latin typeface="+mn-lt"/>
            </a:rPr>
            <a:t>4</a:t>
          </a:r>
          <a:r>
            <a:rPr lang="ru-RU" sz="2100" b="0" dirty="0" smtClean="0">
              <a:latin typeface="+mn-lt"/>
            </a:rPr>
            <a:t>.9</a:t>
          </a:r>
          <a:r>
            <a:rPr lang="en-US" sz="2100" b="0" dirty="0" smtClean="0">
              <a:latin typeface="+mn-lt"/>
            </a:rPr>
            <a:t>, </a:t>
          </a:r>
          <a:r>
            <a:rPr lang="en-US" sz="2100" b="0" dirty="0" smtClean="0">
              <a:latin typeface="Calibri" panose="020F0502020204030204" pitchFamily="34" charset="0"/>
            </a:rPr>
            <a:t>5.0.2</a:t>
          </a:r>
          <a:endParaRPr lang="ru-RU" sz="2100" b="0" noProof="0" dirty="0">
            <a:latin typeface="Calibri" panose="020F0502020204030204" pitchFamily="34" charset="0"/>
          </a:endParaRPr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ru-RU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ru-RU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sz="2100" dirty="0" smtClean="0">
              <a:latin typeface="Calibri" panose="020F0502020204030204" pitchFamily="34" charset="0"/>
            </a:rPr>
            <a:t>NGINX</a:t>
          </a:r>
          <a:r>
            <a:rPr lang="ru-RU" sz="2100" dirty="0" smtClean="0">
              <a:latin typeface="+mn-lt"/>
            </a:rPr>
            <a:t>:</a:t>
          </a:r>
          <a:r>
            <a:rPr lang="en-US" sz="2100" dirty="0" smtClean="0">
              <a:latin typeface="Calibri" panose="020F0502020204030204" pitchFamily="34" charset="0"/>
            </a:rPr>
            <a:t> 1.1.14</a:t>
          </a:r>
          <a:endParaRPr lang="ru-RU" sz="2100" noProof="0" dirty="0">
            <a:latin typeface="Calibri" panose="020F0502020204030204" pitchFamily="34" charset="0"/>
          </a:endParaRPr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ru-RU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ru-RU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sz="2100" dirty="0" err="1" smtClean="0">
              <a:latin typeface="Calibri" panose="020F0502020204030204" pitchFamily="34" charset="0"/>
            </a:rPr>
            <a:t>Css</a:t>
          </a:r>
          <a:r>
            <a:rPr lang="en-US" sz="2100" dirty="0" smtClean="0">
              <a:latin typeface="Calibri" panose="020F0502020204030204" pitchFamily="34" charset="0"/>
            </a:rPr>
            <a:t>: 3</a:t>
          </a:r>
          <a:endParaRPr lang="ru-RU" sz="2100" noProof="0" dirty="0">
            <a:latin typeface="Calibri" panose="020F0502020204030204" pitchFamily="34" charset="0"/>
          </a:endParaRPr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ru-RU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ru-RU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 custScaleX="135153" custScaleY="135153" custLinFactNeighborY="-313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 custScaleX="114136" custScaleY="114136" custLinFactNeighborY="-78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</dgm:spPr>
      <dgm:t>
        <a:bodyPr/>
        <a:lstStyle/>
        <a:p>
          <a:endParaRPr lang="ru-RU"/>
        </a:p>
      </dgm:t>
      <dgm:extLst/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 custScaleX="203919" custScaleY="203919" custLinFactNeighborX="6159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ru-RU"/>
        </a:p>
      </dgm:t>
      <dgm:extLst/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228B1A9-4FC6-4BC7-8B0A-0ABDF6C16D0A}" type="presOf" srcId="{44509D9E-58EE-4039-82A1-2A79116ACC93}" destId="{0708B3AD-AF91-44E3-A525-C5DF0FE6D5F0}" srcOrd="0" destOrd="0" presId="urn:microsoft.com/office/officeart/2018/5/layout/IconLeafLabelList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4771DBD-3FCF-4F59-8BBE-231EA670281F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6C5328A4-00F7-4175-84DD-E8F5C3EE4B4D}" type="presOf" srcId="{BEC2E38C-B9EA-4AC4-87C3-18C259F9401A}" destId="{769D8DA1-45EB-48B7-8C33-BC9FFCD40B68}" srcOrd="0" destOrd="0" presId="urn:microsoft.com/office/officeart/2018/5/layout/IconLeafLabelList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4BE1E114-710E-4BA7-BD20-87DA0B355B27}" type="presOf" srcId="{1AF866C9-4A03-4AD4-8E51-2BAE1EB6D173}" destId="{C03091DD-BA19-4EE8-9F08-AD7EFF716E73}" srcOrd="0" destOrd="0" presId="urn:microsoft.com/office/officeart/2018/5/layout/IconLeafLabelList"/>
    <dgm:cxn modelId="{C7BEF85D-DAEC-4689-B836-F8A6D7D7EBC2}" type="presParOf" srcId="{C03091DD-BA19-4EE8-9F08-AD7EFF716E73}" destId="{72FEF2F4-EAF0-47F3-9F76-69B5E1B4A2E7}" srcOrd="0" destOrd="0" presId="urn:microsoft.com/office/officeart/2018/5/layout/IconLeafLabelList"/>
    <dgm:cxn modelId="{AC4AD6F7-6CC6-4789-BA38-23C08E8AD45A}" type="presParOf" srcId="{72FEF2F4-EAF0-47F3-9F76-69B5E1B4A2E7}" destId="{3CAA7A92-187F-49C2-B105-FF9B894315DB}" srcOrd="0" destOrd="0" presId="urn:microsoft.com/office/officeart/2018/5/layout/IconLeafLabelList"/>
    <dgm:cxn modelId="{1483946C-F3F6-47FC-88E6-3BED6F8E28A4}" type="presParOf" srcId="{72FEF2F4-EAF0-47F3-9F76-69B5E1B4A2E7}" destId="{51AD5D71-EFD2-4F69-975F-3C416F413E35}" srcOrd="1" destOrd="0" presId="urn:microsoft.com/office/officeart/2018/5/layout/IconLeafLabelList"/>
    <dgm:cxn modelId="{727DF81C-EC89-488C-9C80-8525B0FD4136}" type="presParOf" srcId="{72FEF2F4-EAF0-47F3-9F76-69B5E1B4A2E7}" destId="{99CB529E-B6CC-41A7-BBD1-E88FBFFEAA07}" srcOrd="2" destOrd="0" presId="urn:microsoft.com/office/officeart/2018/5/layout/IconLeafLabelList"/>
    <dgm:cxn modelId="{E00F3A03-8723-4982-B09B-6FB31E458473}" type="presParOf" srcId="{72FEF2F4-EAF0-47F3-9F76-69B5E1B4A2E7}" destId="{769D8DA1-45EB-48B7-8C33-BC9FFCD40B68}" srcOrd="3" destOrd="0" presId="urn:microsoft.com/office/officeart/2018/5/layout/IconLeafLabelList"/>
    <dgm:cxn modelId="{DE4FFA4E-C3F6-4B65-A4CC-C77C717B167E}" type="presParOf" srcId="{C03091DD-BA19-4EE8-9F08-AD7EFF716E73}" destId="{FCFDF211-8106-4510-B21D-DAEF60D0F199}" srcOrd="1" destOrd="0" presId="urn:microsoft.com/office/officeart/2018/5/layout/IconLeafLabelList"/>
    <dgm:cxn modelId="{5F7C61B8-D8FB-43E8-82E0-965EFAF6AD91}" type="presParOf" srcId="{C03091DD-BA19-4EE8-9F08-AD7EFF716E73}" destId="{052209BC-1A1A-4B33-BBB6-EEF9899920FC}" srcOrd="2" destOrd="0" presId="urn:microsoft.com/office/officeart/2018/5/layout/IconLeafLabelList"/>
    <dgm:cxn modelId="{71C3129A-D8AC-41C4-8DD4-35F5E110D40E}" type="presParOf" srcId="{052209BC-1A1A-4B33-BBB6-EEF9899920FC}" destId="{B6C5F440-C8F6-4028-ADFF-45EC8C387D65}" srcOrd="0" destOrd="0" presId="urn:microsoft.com/office/officeart/2018/5/layout/IconLeafLabelList"/>
    <dgm:cxn modelId="{F1158639-6AA7-4DA8-8147-CA66EC21FA95}" type="presParOf" srcId="{052209BC-1A1A-4B33-BBB6-EEF9899920FC}" destId="{E871DBE9-A946-4792-BE31-E6EB520345D0}" srcOrd="1" destOrd="0" presId="urn:microsoft.com/office/officeart/2018/5/layout/IconLeafLabelList"/>
    <dgm:cxn modelId="{DC034131-36A7-4A6C-B6BE-F13061381D99}" type="presParOf" srcId="{052209BC-1A1A-4B33-BBB6-EEF9899920FC}" destId="{6C1A4751-0E5F-4647-BD09-44046A153420}" srcOrd="2" destOrd="0" presId="urn:microsoft.com/office/officeart/2018/5/layout/IconLeafLabelList"/>
    <dgm:cxn modelId="{9EF91978-37CB-45E5-B90E-5F7CD53D646F}" type="presParOf" srcId="{052209BC-1A1A-4B33-BBB6-EEF9899920FC}" destId="{1388DC24-2362-45B8-A165-B28E94DD9AEB}" srcOrd="3" destOrd="0" presId="urn:microsoft.com/office/officeart/2018/5/layout/IconLeafLabelList"/>
    <dgm:cxn modelId="{3094925B-B6C8-4576-B158-A9B534B31896}" type="presParOf" srcId="{C03091DD-BA19-4EE8-9F08-AD7EFF716E73}" destId="{03EC8F60-FE4E-494B-9C4C-89AFB90A4918}" srcOrd="3" destOrd="0" presId="urn:microsoft.com/office/officeart/2018/5/layout/IconLeafLabelList"/>
    <dgm:cxn modelId="{3275AD7B-0FB9-495E-8216-8FC35EA9A24F}" type="presParOf" srcId="{C03091DD-BA19-4EE8-9F08-AD7EFF716E73}" destId="{41D545CC-BF45-4EC4-8735-22E0D25BD414}" srcOrd="4" destOrd="0" presId="urn:microsoft.com/office/officeart/2018/5/layout/IconLeafLabelList"/>
    <dgm:cxn modelId="{D6BA68C5-C33C-490A-96BE-28F624E8C747}" type="presParOf" srcId="{41D545CC-BF45-4EC4-8735-22E0D25BD414}" destId="{AE4B8D37-1516-4369-9BEB-385DF52AAF7F}" srcOrd="0" destOrd="0" presId="urn:microsoft.com/office/officeart/2018/5/layout/IconLeafLabelList"/>
    <dgm:cxn modelId="{E014E9AD-8412-4B79-8237-45612B857C0A}" type="presParOf" srcId="{41D545CC-BF45-4EC4-8735-22E0D25BD414}" destId="{B7C89332-6116-4524-B7AF-24F9EDAE32AD}" srcOrd="1" destOrd="0" presId="urn:microsoft.com/office/officeart/2018/5/layout/IconLeafLabelList"/>
    <dgm:cxn modelId="{F3A06282-B491-4CFF-865C-32AC38993811}" type="presParOf" srcId="{41D545CC-BF45-4EC4-8735-22E0D25BD414}" destId="{CA9D93FD-EE73-49C0-B312-7F3B032793B7}" srcOrd="2" destOrd="0" presId="urn:microsoft.com/office/officeart/2018/5/layout/IconLeafLabelList"/>
    <dgm:cxn modelId="{8CF032E3-6470-42D5-9E5C-E25EBE8CE1EA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438712" y="128108"/>
          <a:ext cx="1338187" cy="1338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588945" y="254278"/>
          <a:ext cx="1037721" cy="1037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10931" y="1883108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100" b="0" kern="1200" dirty="0" err="1" smtClean="0">
              <a:latin typeface="Calibri" panose="020F0502020204030204" pitchFamily="34" charset="0"/>
            </a:rPr>
            <a:t>PhpMyAdmin</a:t>
          </a:r>
          <a:r>
            <a:rPr lang="ru-RU" sz="2100" b="0" kern="1200" dirty="0" smtClean="0">
              <a:latin typeface="+mn-lt"/>
            </a:rPr>
            <a:t>:</a:t>
          </a:r>
          <a:r>
            <a:rPr lang="en-US" sz="2100" b="0" kern="1200" dirty="0" smtClean="0">
              <a:latin typeface="+mn-lt"/>
            </a:rPr>
            <a:t> 3</a:t>
          </a:r>
          <a:r>
            <a:rPr lang="ru-RU" sz="2100" b="0" kern="1200" dirty="0" smtClean="0">
              <a:latin typeface="+mn-lt"/>
            </a:rPr>
            <a:t>.</a:t>
          </a:r>
          <a:r>
            <a:rPr lang="en-US" sz="2100" b="0" kern="1200" dirty="0" smtClean="0">
              <a:latin typeface="+mn-lt"/>
            </a:rPr>
            <a:t>4</a:t>
          </a:r>
          <a:r>
            <a:rPr lang="ru-RU" sz="2100" b="0" kern="1200" dirty="0" smtClean="0">
              <a:latin typeface="+mn-lt"/>
            </a:rPr>
            <a:t>.9</a:t>
          </a:r>
          <a:r>
            <a:rPr lang="en-US" sz="2100" b="0" kern="1200" dirty="0" smtClean="0">
              <a:latin typeface="+mn-lt"/>
            </a:rPr>
            <a:t>, </a:t>
          </a:r>
          <a:r>
            <a:rPr lang="en-US" sz="2100" b="0" kern="1200" dirty="0" smtClean="0">
              <a:latin typeface="Calibri" panose="020F0502020204030204" pitchFamily="34" charset="0"/>
            </a:rPr>
            <a:t>5.0.2</a:t>
          </a:r>
          <a:endParaRPr lang="ru-RU" sz="2100" b="0" kern="1200" noProof="0" dirty="0">
            <a:latin typeface="Calibri" panose="020F0502020204030204" pitchFamily="34" charset="0"/>
          </a:endParaRPr>
        </a:p>
      </dsp:txBody>
      <dsp:txXfrm>
        <a:off x="10931" y="1883108"/>
        <a:ext cx="2193750" cy="720000"/>
      </dsp:txXfrm>
    </dsp:sp>
    <dsp:sp modelId="{B6C5F440-C8F6-4028-ADFF-45EC8C387D65}">
      <dsp:nvSpPr>
        <dsp:cNvPr id="0" name=""/>
        <dsp:cNvSpPr/>
      </dsp:nvSpPr>
      <dsp:spPr>
        <a:xfrm>
          <a:off x="3016369" y="128108"/>
          <a:ext cx="1338187" cy="1338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3247287" y="352999"/>
          <a:ext cx="876350" cy="87635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2588588" y="1883108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100" kern="1200" dirty="0" smtClean="0">
              <a:latin typeface="Calibri" panose="020F0502020204030204" pitchFamily="34" charset="0"/>
            </a:rPr>
            <a:t>NGINX</a:t>
          </a:r>
          <a:r>
            <a:rPr lang="ru-RU" sz="2100" kern="1200" dirty="0" smtClean="0">
              <a:latin typeface="+mn-lt"/>
            </a:rPr>
            <a:t>:</a:t>
          </a:r>
          <a:r>
            <a:rPr lang="en-US" sz="2100" kern="1200" dirty="0" smtClean="0">
              <a:latin typeface="Calibri" panose="020F0502020204030204" pitchFamily="34" charset="0"/>
            </a:rPr>
            <a:t> 1.1.14</a:t>
          </a:r>
          <a:endParaRPr lang="ru-RU" sz="2100" kern="1200" noProof="0" dirty="0">
            <a:latin typeface="Calibri" panose="020F0502020204030204" pitchFamily="34" charset="0"/>
          </a:endParaRPr>
        </a:p>
      </dsp:txBody>
      <dsp:txXfrm>
        <a:off x="2588588" y="1883108"/>
        <a:ext cx="2193750" cy="720000"/>
      </dsp:txXfrm>
    </dsp:sp>
    <dsp:sp modelId="{AE4B8D37-1516-4369-9BEB-385DF52AAF7F}">
      <dsp:nvSpPr>
        <dsp:cNvPr id="0" name=""/>
        <dsp:cNvSpPr/>
      </dsp:nvSpPr>
      <dsp:spPr>
        <a:xfrm>
          <a:off x="5594025" y="184990"/>
          <a:ext cx="1338187" cy="1338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5527551" y="71226"/>
          <a:ext cx="1565715" cy="156571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5166244" y="1939990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100" kern="1200" dirty="0" err="1" smtClean="0">
              <a:latin typeface="Calibri" panose="020F0502020204030204" pitchFamily="34" charset="0"/>
            </a:rPr>
            <a:t>Css</a:t>
          </a:r>
          <a:r>
            <a:rPr lang="en-US" sz="2100" kern="1200" dirty="0" smtClean="0">
              <a:latin typeface="Calibri" panose="020F0502020204030204" pitchFamily="34" charset="0"/>
            </a:rPr>
            <a:t>: 3</a:t>
          </a:r>
          <a:endParaRPr lang="ru-RU" sz="2100" kern="1200" noProof="0" dirty="0">
            <a:latin typeface="Calibri" panose="020F0502020204030204" pitchFamily="34" charset="0"/>
          </a:endParaRPr>
        </a:p>
      </dsp:txBody>
      <dsp:txXfrm>
        <a:off x="5166244" y="1939990"/>
        <a:ext cx="21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227DCE63-7932-4D55-914A-738D39C504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4D4CEAD7-E662-4C82-8033-B70F21F2F7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A1B13-628E-455F-A722-40D5730F5387}" type="datetime1">
              <a:rPr lang="ru-RU" smtClean="0"/>
              <a:t>27.06.2021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622AD0B2-D915-4398-BAA9-D5131BE6B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34804D6-77FD-4184-8F57-F18FDE70AC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E4C48-D9C9-4599-B4AE-7EE612BFC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319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CBDA9-863C-45E5-86E2-A18354FA5203}" type="datetime1">
              <a:rPr lang="ru-RU" smtClean="0"/>
              <a:pPr/>
              <a:t>27.06.2021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ED384-CDA9-40E0-B3E0-C3F346992C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6397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84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081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571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307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340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632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87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85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268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4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65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773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74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201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99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0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250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007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415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525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ED384-CDA9-40E0-B3E0-C3F346992C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64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18D33156-87BC-40BB-AE03-CC8BFC460158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 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3E6599-98BA-4CE3-9CBC-F39113917609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68FAFD-1B74-4F7B-BF9A-93AE4DF82B29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 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6FA41D-813C-492D-8DB7-FA79A06F75B6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C249E-1417-4777-9EEF-BD7CE24B5697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 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 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 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23E0E9-67C7-45DA-B6CD-07440A808EF6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 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A6D627-ADE4-4FBA-AC95-F9CC35648441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1A46E1-3879-4717-A15E-9F3648BE5208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FDCBD3-4F43-4B14-8B7E-EF1E6AB26743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368FCD-80C9-4288-A776-DD3800FE32B4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18523E-4DBA-49EC-9B16-827378AC0F3C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 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7526BD0-DA60-4359-8528-B846078E4EE2}" type="datetime1">
              <a:rPr lang="ru-RU" noProof="0" smtClean="0"/>
              <a:t>27.06.2021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 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 6" descr="Кофейные зерна">
            <a:extLst>
              <a:ext uri="{FF2B5EF4-FFF2-40B4-BE49-F238E27FC236}">
                <a16:creationId xmlns=""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9" y="643467"/>
            <a:ext cx="7240582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 обеспечения деятельности ООО «Недвижимость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=""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1179095"/>
            <a:ext cx="3267150" cy="5035438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ОФО 4ПМ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ФМФ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Запара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Вероника Вадимовна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доктор технических наук,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профессор кафедры информатики и МПМ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Астахова Ирина Федоровна </a:t>
            </a:r>
          </a:p>
          <a:p>
            <a:pPr rtl="0"/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0" name="Прямая соединительная линия 19">
            <a:extLst>
              <a:ext uri="{FF2B5EF4-FFF2-40B4-BE49-F238E27FC236}">
                <a16:creationId xmlns="" xmlns:a16="http://schemas.microsoft.com/office/drawing/2014/main" id="{46E49661-E258-450C-8150-A91A6B30D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5" name="Рисунок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17955"/>
          <a:stretch/>
        </p:blipFill>
        <p:spPr bwMode="auto">
          <a:xfrm>
            <a:off x="0" y="0"/>
            <a:ext cx="8020489" cy="3710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1" t="2586" r="31555" b="63429"/>
          <a:stretch/>
        </p:blipFill>
        <p:spPr>
          <a:xfrm>
            <a:off x="6984353" y="890335"/>
            <a:ext cx="5207647" cy="2538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t="13680"/>
          <a:stretch/>
        </p:blipFill>
        <p:spPr>
          <a:xfrm>
            <a:off x="0" y="3779227"/>
            <a:ext cx="12192000" cy="5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10555" y="61911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13680"/>
          <a:stretch/>
        </p:blipFill>
        <p:spPr>
          <a:xfrm>
            <a:off x="0" y="470547"/>
            <a:ext cx="12192000" cy="5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1291"/>
          <a:stretch/>
        </p:blipFill>
        <p:spPr>
          <a:xfrm>
            <a:off x="0" y="0"/>
            <a:ext cx="8744953" cy="43614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13725"/>
          <a:stretch/>
        </p:blipFill>
        <p:spPr>
          <a:xfrm>
            <a:off x="3453063" y="2619091"/>
            <a:ext cx="8738937" cy="42389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865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4" name="Объект 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42076" b="5016"/>
          <a:stretch/>
        </p:blipFill>
        <p:spPr bwMode="auto">
          <a:xfrm>
            <a:off x="0" y="3116178"/>
            <a:ext cx="12192000" cy="37418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t="13689" b="42781"/>
          <a:stretch/>
        </p:blipFill>
        <p:spPr>
          <a:xfrm>
            <a:off x="0" y="0"/>
            <a:ext cx="12192000" cy="29838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4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9646" t="12685"/>
          <a:stretch/>
        </p:blipFill>
        <p:spPr>
          <a:xfrm>
            <a:off x="0" y="0"/>
            <a:ext cx="8577618" cy="59851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29310" t="13282"/>
          <a:stretch/>
        </p:blipFill>
        <p:spPr>
          <a:xfrm>
            <a:off x="5380630" y="913799"/>
            <a:ext cx="8618561" cy="5944201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180092" y="6021579"/>
                <a:ext cx="239334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end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92" y="6021579"/>
                <a:ext cx="2393347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7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lc="http://schemas.openxmlformats.org/drawingml/2006/lockedCanvas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id="{FF56A259-E19C-40D6-B3C5-F8FD42A6FB24}"/>
              </a:ext>
            </a:extLst>
          </p:cNvPr>
          <p:cNvPicPr/>
          <p:nvPr/>
        </p:nvPicPr>
        <p:blipFill rotWithShape="1">
          <a:blip r:embed="rId3"/>
          <a:srcRect l="2694" t="11909" b="4337"/>
          <a:stretch/>
        </p:blipFill>
        <p:spPr>
          <a:xfrm>
            <a:off x="142036" y="546530"/>
            <a:ext cx="11907928" cy="57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13468" r="1284" b="780"/>
          <a:stretch/>
        </p:blipFill>
        <p:spPr>
          <a:xfrm>
            <a:off x="0" y="0"/>
            <a:ext cx="8662737" cy="42308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8135" t="53853" r="27730"/>
          <a:stretch/>
        </p:blipFill>
        <p:spPr>
          <a:xfrm>
            <a:off x="0" y="4270967"/>
            <a:ext cx="5381082" cy="31632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28651" t="54622" r="29902"/>
          <a:stretch/>
        </p:blipFill>
        <p:spPr>
          <a:xfrm>
            <a:off x="7138736" y="4286415"/>
            <a:ext cx="5053264" cy="311049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/>
          <a:srcRect l="31322" t="44442" r="27973" b="35909"/>
          <a:stretch/>
        </p:blipFill>
        <p:spPr>
          <a:xfrm>
            <a:off x="7747686" y="704336"/>
            <a:ext cx="4962864" cy="13468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98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41396" cy="3633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13481"/>
          <a:stretch/>
        </p:blipFill>
        <p:spPr>
          <a:xfrm>
            <a:off x="4750603" y="3429000"/>
            <a:ext cx="7441397" cy="36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13680"/>
          <a:stretch/>
        </p:blipFill>
        <p:spPr>
          <a:xfrm>
            <a:off x="4948696" y="0"/>
            <a:ext cx="9551355" cy="4635372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241673"/>
              </p:ext>
            </p:extLst>
          </p:nvPr>
        </p:nvGraphicFramePr>
        <p:xfrm>
          <a:off x="-764087" y="728845"/>
          <a:ext cx="8208723" cy="612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r:id="rId5" imgW="17345880" imgH="12952080" progId="">
                  <p:embed/>
                </p:oleObj>
              </mc:Choice>
              <mc:Fallback>
                <p:oleObj r:id="rId5" imgW="17345880" imgH="1295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64087" y="728845"/>
                        <a:ext cx="8208723" cy="612915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1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13701"/>
          <a:stretch/>
        </p:blipFill>
        <p:spPr>
          <a:xfrm>
            <a:off x="0" y="471230"/>
            <a:ext cx="12192000" cy="59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99696" y="1266869"/>
            <a:ext cx="11792607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Целью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данной выпускной квалификационной работы является разработка прикладного программного обеспечения деятельности ООО «Недвижимость» – риэлтерской организации.</a:t>
            </a:r>
          </a:p>
          <a:p>
            <a:pPr algn="just"/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5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выпускной квалификационной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работы:</a:t>
            </a: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методов проектирования баз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данных;</a:t>
            </a: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Исследовать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информационных систем и баз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данных;</a:t>
            </a: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области;</a:t>
            </a: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базы данных для автоматизации работы ООО «Недвижимость» (или любой другой риэлтерской организации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разработку, тестирование и отладку программного продукта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3796"/>
          <a:stretch/>
        </p:blipFill>
        <p:spPr>
          <a:xfrm>
            <a:off x="0" y="474512"/>
            <a:ext cx="12192000" cy="59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2050" name="Picture 2" descr="Тестирование: стоковые фото, изображения | Скачать Тестирование картинки на  Depositpho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4" y="162171"/>
            <a:ext cx="6372407" cy="382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9BBDDBE1-00CD-4A90-9BA9-5E79F6C6FDE0}"/>
              </a:ext>
            </a:extLst>
          </p:cNvPr>
          <p:cNvSpPr txBox="1">
            <a:spLocks/>
          </p:cNvSpPr>
          <p:nvPr/>
        </p:nvSpPr>
        <p:spPr>
          <a:xfrm>
            <a:off x="6665495" y="0"/>
            <a:ext cx="5414210" cy="407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dirty="0" smtClean="0"/>
              <a:t>1. Тестирование </a:t>
            </a:r>
            <a:r>
              <a:rPr lang="ru-RU" dirty="0"/>
              <a:t>модуля генерации базы данных с установкой начальных настроек.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2. Тестирование </a:t>
            </a:r>
            <a:r>
              <a:rPr lang="ru-RU" dirty="0"/>
              <a:t>системы идентификации и разделения прав пользователя 1) неавторизованного, 2) </a:t>
            </a:r>
            <a:r>
              <a:rPr lang="ru-RU" dirty="0" smtClean="0"/>
              <a:t>клиента, 3</a:t>
            </a:r>
            <a:r>
              <a:rPr lang="ru-RU" dirty="0"/>
              <a:t>) сотрудника, 4) «распределителя», 5) администратора</a:t>
            </a:r>
            <a:r>
              <a:rPr lang="ru-RU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3. Тестирование </a:t>
            </a:r>
            <a:r>
              <a:rPr lang="ru-RU" dirty="0"/>
              <a:t>работоспособности интерфейса и правильности в соответствии с правами пользователя на каждой из </a:t>
            </a:r>
            <a:r>
              <a:rPr lang="ru-RU" dirty="0" err="1"/>
              <a:t>web</a:t>
            </a:r>
            <a:r>
              <a:rPr lang="ru-RU" dirty="0"/>
              <a:t>-страниц приложения с проверкой наличия правильных заголовков, элементов ввода, подсказок, сообщений об ошибках при неверном </a:t>
            </a:r>
            <a:r>
              <a:rPr lang="ru-RU" dirty="0" smtClean="0"/>
              <a:t>вводе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4. Тестирование </a:t>
            </a:r>
            <a:r>
              <a:rPr lang="ru-RU" dirty="0"/>
              <a:t>системы ввода / редактирования адреса с использованием подсказок </a:t>
            </a:r>
            <a:r>
              <a:rPr lang="ru-RU" dirty="0" err="1"/>
              <a:t>Ахантер</a:t>
            </a:r>
            <a:r>
              <a:rPr lang="ru-RU" dirty="0"/>
              <a:t> и формирования карты средствами Яндекс-карт.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5. Тестирование </a:t>
            </a:r>
            <a:r>
              <a:rPr lang="ru-RU" dirty="0"/>
              <a:t>работоспособности календаря.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6. Тестирование </a:t>
            </a:r>
            <a:r>
              <a:rPr lang="ru-RU" dirty="0"/>
              <a:t>правильности работы системы автоматической оценки объектов недвижимости.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7. Тестирование </a:t>
            </a:r>
            <a:r>
              <a:rPr lang="ru-RU" dirty="0"/>
              <a:t>схемы работы примеров общедоступных модулей: главной страницы.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8. Проверка </a:t>
            </a:r>
            <a:r>
              <a:rPr lang="ru-RU" dirty="0"/>
              <a:t>перенаправления на страницу 404.html при ошибках (нарушении прав) доступа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64211" y="3986861"/>
            <a:ext cx="2278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05029" y="4571636"/>
            <a:ext cx="41541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данной выпускной квалификационной работы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достигнута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разработано прикладное программное обеспечение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 ООО «Недвижимость» – риэлтерской организации.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575485" y="4498612"/>
            <a:ext cx="7504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методов проектирования баз данных;</a:t>
            </a: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информационных систем и баз данных;</a:t>
            </a: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Изучена предметная область;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базы данных для автоматизации работы ООО «Недвижимость» (или любой другой риэлтерской организации);</a:t>
            </a:r>
          </a:p>
          <a:p>
            <a:pPr marL="216000" indent="-21600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разработка,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отладка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 продукта.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 9">
            <a:extLst>
              <a:ext uri="{FF2B5EF4-FFF2-40B4-BE49-F238E27FC236}">
                <a16:creationId xmlns="" xmlns:a16="http://schemas.microsoft.com/office/drawing/2014/main" id="{E1063F05-99EF-4DA3-B595-4E26670F29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 rtlCol="0">
            <a:normAutofit fontScale="90000"/>
          </a:bodyPr>
          <a:lstStyle/>
          <a:p>
            <a:pPr rtl="0"/>
            <a:r>
              <a:rPr lang="ru-RU" sz="5400" b="1">
                <a:solidFill>
                  <a:srgbClr val="FFFFFF"/>
                </a:solidFill>
              </a:rPr>
              <a:t>Спасибо за внимание!</a:t>
            </a:r>
          </a:p>
        </p:txBody>
      </p:sp>
      <p:cxnSp>
        <p:nvCxnSpPr>
          <p:cNvPr id="12" name="Прямая соединительная линия 11">
            <a:extLst>
              <a:ext uri="{FF2B5EF4-FFF2-40B4-BE49-F238E27FC236}">
                <a16:creationId xmlns="" xmlns:a16="http://schemas.microsoft.com/office/drawing/2014/main" id="{E0A835C2-2B9B-4174-AA2C-60A4F13119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Электронная почта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en-US" dirty="0"/>
              <a:t>veronika-nika1504@yandex.ru</a:t>
            </a:r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5" name="Рисунок 4" descr="Ресторанная табличка &quot;Открыто&quot;">
            <a:extLst>
              <a:ext uri="{FF2B5EF4-FFF2-40B4-BE49-F238E27FC236}">
                <a16:creationId xmlns=""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7" name="Графический объект 6" descr="Конверт">
            <a:extLst>
              <a:ext uri="{FF2B5EF4-FFF2-40B4-BE49-F238E27FC236}">
                <a16:creationId xmlns="" xmlns:a16="http://schemas.microsoft.com/office/drawing/2014/main" id="{1BCFD98B-5534-433A-A8E6-4DE2A04C3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129" y="2286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25840" y="291066"/>
            <a:ext cx="1194032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программные средства:</a:t>
            </a:r>
            <a:endParaRPr lang="ru-RU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Группа 34"/>
          <p:cNvGrpSpPr/>
          <p:nvPr/>
        </p:nvGrpSpPr>
        <p:grpSpPr>
          <a:xfrm>
            <a:off x="1096875" y="1638422"/>
            <a:ext cx="9942485" cy="2480257"/>
            <a:chOff x="784746" y="1646526"/>
            <a:chExt cx="9942485" cy="2480257"/>
          </a:xfrm>
        </p:grpSpPr>
        <p:grpSp>
          <p:nvGrpSpPr>
            <p:cNvPr id="5" name="Группа 4" descr="Значок маркеров"/>
            <p:cNvGrpSpPr/>
            <p:nvPr/>
          </p:nvGrpSpPr>
          <p:grpSpPr>
            <a:xfrm>
              <a:off x="784746" y="1651783"/>
              <a:ext cx="7349063" cy="2475000"/>
              <a:chOff x="2209632" y="1811237"/>
              <a:chExt cx="7349063" cy="2475000"/>
            </a:xfrm>
          </p:grpSpPr>
          <p:sp>
            <p:nvSpPr>
              <p:cNvPr id="7" name="Овал 6"/>
              <p:cNvSpPr/>
              <p:nvPr/>
            </p:nvSpPr>
            <p:spPr>
              <a:xfrm>
                <a:off x="7808492" y="1811237"/>
                <a:ext cx="1338187" cy="1338187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8" name="Овал 7"/>
              <p:cNvSpPr/>
              <p:nvPr/>
            </p:nvSpPr>
            <p:spPr>
              <a:xfrm>
                <a:off x="5215070" y="1811237"/>
                <a:ext cx="1338187" cy="1338187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9" name="Овал 8"/>
              <p:cNvSpPr/>
              <p:nvPr/>
            </p:nvSpPr>
            <p:spPr>
              <a:xfrm>
                <a:off x="2637413" y="1811237"/>
                <a:ext cx="1338187" cy="1338187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0" name="Полилиния 9"/>
              <p:cNvSpPr/>
              <p:nvPr/>
            </p:nvSpPr>
            <p:spPr>
              <a:xfrm>
                <a:off x="2209632" y="3566237"/>
                <a:ext cx="2193750" cy="720000"/>
              </a:xfrm>
              <a:custGeom>
                <a:avLst/>
                <a:gdLst>
                  <a:gd name="connsiteX0" fmla="*/ 0 w 2193750"/>
                  <a:gd name="connsiteY0" fmla="*/ 0 h 720000"/>
                  <a:gd name="connsiteX1" fmla="*/ 2193750 w 2193750"/>
                  <a:gd name="connsiteY1" fmla="*/ 0 h 720000"/>
                  <a:gd name="connsiteX2" fmla="*/ 2193750 w 2193750"/>
                  <a:gd name="connsiteY2" fmla="*/ 720000 h 720000"/>
                  <a:gd name="connsiteX3" fmla="*/ 0 w 2193750"/>
                  <a:gd name="connsiteY3" fmla="*/ 720000 h 720000"/>
                  <a:gd name="connsiteX4" fmla="*/ 0 w 2193750"/>
                  <a:gd name="connsiteY4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750" h="720000">
                    <a:moveTo>
                      <a:pt x="0" y="0"/>
                    </a:moveTo>
                    <a:lnTo>
                      <a:pt x="2193750" y="0"/>
                    </a:lnTo>
                    <a:lnTo>
                      <a:pt x="2193750" y="720000"/>
                    </a:lnTo>
                    <a:lnTo>
                      <a:pt x="0" y="720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t" anchorCtr="0">
                <a:noAutofit/>
              </a:bodyPr>
              <a:lstStyle/>
              <a:p>
                <a:pPr algn="ctr" defTabSz="933450">
                  <a:spcBef>
                    <a:spcPct val="0"/>
                  </a:spcBef>
                  <a:spcAft>
                    <a:spcPct val="35000"/>
                  </a:spcAft>
                  <a:defRPr cap="all"/>
                </a:pPr>
                <a:r>
                  <a:rPr lang="en-US" sz="2100" dirty="0">
                    <a:latin typeface="Calibri" panose="020F0502020204030204" pitchFamily="34" charset="0"/>
                  </a:rPr>
                  <a:t>MySQL</a:t>
                </a:r>
                <a:r>
                  <a:rPr lang="ru-RU" sz="2100" dirty="0">
                    <a:latin typeface="Calibri" panose="020F0502020204030204" pitchFamily="34" charset="0"/>
                  </a:rPr>
                  <a:t>:</a:t>
                </a:r>
                <a:r>
                  <a:rPr lang="en-US" sz="2100" dirty="0">
                    <a:latin typeface="Calibri" panose="020F0502020204030204" pitchFamily="34" charset="0"/>
                  </a:rPr>
                  <a:t> 5</a:t>
                </a:r>
                <a:r>
                  <a:rPr lang="ru-RU" sz="2100" dirty="0">
                    <a:latin typeface="Calibri" panose="020F0502020204030204" pitchFamily="34" charset="0"/>
                  </a:rPr>
                  <a:t>.</a:t>
                </a:r>
                <a:r>
                  <a:rPr lang="en-US" sz="2100" dirty="0">
                    <a:latin typeface="Calibri" panose="020F0502020204030204" pitchFamily="34" charset="0"/>
                  </a:rPr>
                  <a:t>5</a:t>
                </a:r>
                <a:r>
                  <a:rPr lang="ru-RU" sz="2100" dirty="0" smtClean="0">
                    <a:latin typeface="Calibri" panose="020F0502020204030204" pitchFamily="34" charset="0"/>
                  </a:rPr>
                  <a:t>.23</a:t>
                </a:r>
                <a:r>
                  <a:rPr lang="en-US" sz="2100" dirty="0" smtClean="0">
                    <a:latin typeface="Calibri" panose="020F0502020204030204" pitchFamily="34" charset="0"/>
                  </a:rPr>
                  <a:t>, </a:t>
                </a:r>
                <a:r>
                  <a:rPr lang="en-US" sz="2100" cap="all" dirty="0" smtClean="0">
                    <a:latin typeface="Calibri" panose="020F0502020204030204" pitchFamily="34" charset="0"/>
                  </a:rPr>
                  <a:t>10.4.14-M</a:t>
                </a:r>
                <a:r>
                  <a:rPr lang="en-US" sz="1600" cap="all" dirty="0" smtClean="0">
                    <a:latin typeface="Calibri" panose="020F0502020204030204" pitchFamily="34" charset="0"/>
                  </a:rPr>
                  <a:t>aria</a:t>
                </a:r>
                <a:r>
                  <a:rPr lang="en-US" sz="2100" cap="all" dirty="0" smtClean="0">
                    <a:latin typeface="Calibri" panose="020F0502020204030204" pitchFamily="34" charset="0"/>
                  </a:rPr>
                  <a:t>DB</a:t>
                </a:r>
                <a:endParaRPr lang="en-US" sz="21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7995411" y="2035237"/>
                <a:ext cx="929144" cy="929144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Прямоугольник 11"/>
              <p:cNvSpPr/>
              <p:nvPr/>
            </p:nvSpPr>
            <p:spPr>
              <a:xfrm>
                <a:off x="2778393" y="1884063"/>
                <a:ext cx="1071989" cy="1071989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Полилиния 12"/>
              <p:cNvSpPr/>
              <p:nvPr/>
            </p:nvSpPr>
            <p:spPr>
              <a:xfrm>
                <a:off x="4787289" y="3566237"/>
                <a:ext cx="2193750" cy="720000"/>
              </a:xfrm>
              <a:custGeom>
                <a:avLst/>
                <a:gdLst>
                  <a:gd name="connsiteX0" fmla="*/ 0 w 2193750"/>
                  <a:gd name="connsiteY0" fmla="*/ 0 h 720000"/>
                  <a:gd name="connsiteX1" fmla="*/ 2193750 w 2193750"/>
                  <a:gd name="connsiteY1" fmla="*/ 0 h 720000"/>
                  <a:gd name="connsiteX2" fmla="*/ 2193750 w 2193750"/>
                  <a:gd name="connsiteY2" fmla="*/ 720000 h 720000"/>
                  <a:gd name="connsiteX3" fmla="*/ 0 w 2193750"/>
                  <a:gd name="connsiteY3" fmla="*/ 720000 h 720000"/>
                  <a:gd name="connsiteX4" fmla="*/ 0 w 2193750"/>
                  <a:gd name="connsiteY4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750" h="720000">
                    <a:moveTo>
                      <a:pt x="0" y="0"/>
                    </a:moveTo>
                    <a:lnTo>
                      <a:pt x="2193750" y="0"/>
                    </a:lnTo>
                    <a:lnTo>
                      <a:pt x="2193750" y="720000"/>
                    </a:lnTo>
                    <a:lnTo>
                      <a:pt x="0" y="720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t" anchorCtr="0">
                <a:noAutofit/>
              </a:bodyPr>
              <a:lstStyle/>
              <a:p>
                <a:pPr lvl="0" algn="ctr" defTabSz="9334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defRPr cap="all"/>
                </a:pPr>
                <a:r>
                  <a:rPr lang="en-US" sz="2100" dirty="0"/>
                  <a:t>PHP</a:t>
                </a:r>
                <a:r>
                  <a:rPr lang="ru-RU" sz="2100" dirty="0"/>
                  <a:t>:</a:t>
                </a:r>
                <a:r>
                  <a:rPr lang="en-US" sz="2100" dirty="0"/>
                  <a:t> 5</a:t>
                </a:r>
                <a:r>
                  <a:rPr lang="ru-RU" sz="2100" dirty="0" smtClean="0"/>
                  <a:t>.2.17</a:t>
                </a:r>
                <a:r>
                  <a:rPr lang="en-US" sz="2100" dirty="0" smtClean="0"/>
                  <a:t>,      </a:t>
                </a:r>
                <a:r>
                  <a:rPr lang="en-US" sz="2100" dirty="0" smtClean="0">
                    <a:latin typeface="Calibri" panose="020F0502020204030204" pitchFamily="34" charset="0"/>
                  </a:rPr>
                  <a:t>7.4.9</a:t>
                </a:r>
                <a:endParaRPr lang="ru-RU" sz="2100" kern="1200" noProof="0" dirty="0"/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5384340" y="1956407"/>
                <a:ext cx="999645" cy="999645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Полилиния 14"/>
              <p:cNvSpPr/>
              <p:nvPr/>
            </p:nvSpPr>
            <p:spPr>
              <a:xfrm>
                <a:off x="7364945" y="3566237"/>
                <a:ext cx="2193750" cy="720000"/>
              </a:xfrm>
              <a:custGeom>
                <a:avLst/>
                <a:gdLst>
                  <a:gd name="connsiteX0" fmla="*/ 0 w 2193750"/>
                  <a:gd name="connsiteY0" fmla="*/ 0 h 720000"/>
                  <a:gd name="connsiteX1" fmla="*/ 2193750 w 2193750"/>
                  <a:gd name="connsiteY1" fmla="*/ 0 h 720000"/>
                  <a:gd name="connsiteX2" fmla="*/ 2193750 w 2193750"/>
                  <a:gd name="connsiteY2" fmla="*/ 720000 h 720000"/>
                  <a:gd name="connsiteX3" fmla="*/ 0 w 2193750"/>
                  <a:gd name="connsiteY3" fmla="*/ 720000 h 720000"/>
                  <a:gd name="connsiteX4" fmla="*/ 0 w 2193750"/>
                  <a:gd name="connsiteY4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750" h="720000">
                    <a:moveTo>
                      <a:pt x="0" y="0"/>
                    </a:moveTo>
                    <a:lnTo>
                      <a:pt x="2193750" y="0"/>
                    </a:lnTo>
                    <a:lnTo>
                      <a:pt x="2193750" y="720000"/>
                    </a:lnTo>
                    <a:lnTo>
                      <a:pt x="0" y="720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t" anchorCtr="0">
                <a:noAutofit/>
              </a:bodyPr>
              <a:lstStyle/>
              <a:p>
                <a:pPr algn="ctr" defTabSz="933450">
                  <a:spcBef>
                    <a:spcPct val="0"/>
                  </a:spcBef>
                  <a:spcAft>
                    <a:spcPct val="35000"/>
                  </a:spcAft>
                  <a:defRPr cap="all"/>
                </a:pPr>
                <a:r>
                  <a:rPr lang="en-US" sz="2100" cap="all" dirty="0" smtClean="0">
                    <a:latin typeface="Calibri" panose="020F0502020204030204" pitchFamily="34" charset="0"/>
                    <a:cs typeface="Times New Roman" panose="02020603050405020304" pitchFamily="18" charset="0"/>
                  </a:rPr>
                  <a:t>Apache</a:t>
                </a:r>
                <a:r>
                  <a:rPr lang="ru-RU" sz="2100" dirty="0" smtClean="0">
                    <a:latin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en-US" sz="2100" cap="all" dirty="0" smtClean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2.4.46</a:t>
                </a:r>
                <a:r>
                  <a:rPr lang="en-US" sz="2400" cap="all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2100" dirty="0" smtClean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Овал 27"/>
            <p:cNvSpPr/>
            <p:nvPr/>
          </p:nvSpPr>
          <p:spPr>
            <a:xfrm>
              <a:off x="8977028" y="1646526"/>
              <a:ext cx="1338187" cy="133818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0" name="Полилиния 29"/>
            <p:cNvSpPr/>
            <p:nvPr/>
          </p:nvSpPr>
          <p:spPr>
            <a:xfrm>
              <a:off x="8533481" y="3401526"/>
              <a:ext cx="2193750" cy="720000"/>
            </a:xfrm>
            <a:custGeom>
              <a:avLst/>
              <a:gdLst>
                <a:gd name="connsiteX0" fmla="*/ 0 w 2193750"/>
                <a:gd name="connsiteY0" fmla="*/ 0 h 720000"/>
                <a:gd name="connsiteX1" fmla="*/ 2193750 w 2193750"/>
                <a:gd name="connsiteY1" fmla="*/ 0 h 720000"/>
                <a:gd name="connsiteX2" fmla="*/ 2193750 w 2193750"/>
                <a:gd name="connsiteY2" fmla="*/ 720000 h 720000"/>
                <a:gd name="connsiteX3" fmla="*/ 0 w 2193750"/>
                <a:gd name="connsiteY3" fmla="*/ 720000 h 720000"/>
                <a:gd name="connsiteX4" fmla="*/ 0 w 2193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50" h="720000">
                  <a:moveTo>
                    <a:pt x="0" y="0"/>
                  </a:moveTo>
                  <a:lnTo>
                    <a:pt x="2193750" y="0"/>
                  </a:lnTo>
                  <a:lnTo>
                    <a:pt x="2193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algn="ctr" defTabSz="93345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cap="all" dirty="0" err="1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ahunter</a:t>
              </a:r>
              <a:r>
                <a:rPr lang="en-US" sz="2100" cap="all" dirty="0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: 4.7.3</a:t>
              </a:r>
              <a:endParaRPr lang="en-US" sz="2100" dirty="0" smtClean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4816" y="1923081"/>
              <a:ext cx="712797" cy="712797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/>
        </p:nvGrpSpPr>
        <p:grpSpPr>
          <a:xfrm>
            <a:off x="1085942" y="4118679"/>
            <a:ext cx="9948159" cy="2731217"/>
            <a:chOff x="773813" y="4126783"/>
            <a:chExt cx="9948159" cy="2731217"/>
          </a:xfrm>
        </p:grpSpPr>
        <p:graphicFrame>
          <p:nvGraphicFramePr>
            <p:cNvPr id="16" name="Объект 2" descr="Значок маркеров">
              <a:extLst>
                <a:ext uri="{FF2B5EF4-FFF2-40B4-BE49-F238E27FC236}">
                  <a16:creationId xmlns:a16="http://schemas.microsoft.com/office/drawing/2014/main" xmlns="" id="{ACE5AD74-04D5-49BC-88CF-B67398F8B4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8082849"/>
                </p:ext>
              </p:extLst>
            </p:nvPr>
          </p:nvGraphicFramePr>
          <p:xfrm>
            <a:off x="773813" y="4126783"/>
            <a:ext cx="7370926" cy="27312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31" name="Овал 30"/>
            <p:cNvSpPr/>
            <p:nvPr/>
          </p:nvSpPr>
          <p:spPr>
            <a:xfrm>
              <a:off x="8971769" y="4242968"/>
              <a:ext cx="1338187" cy="133818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3" name="Полилиния 32"/>
            <p:cNvSpPr/>
            <p:nvPr/>
          </p:nvSpPr>
          <p:spPr>
            <a:xfrm>
              <a:off x="8528222" y="5997968"/>
              <a:ext cx="2193750" cy="720000"/>
            </a:xfrm>
            <a:custGeom>
              <a:avLst/>
              <a:gdLst>
                <a:gd name="connsiteX0" fmla="*/ 0 w 2193750"/>
                <a:gd name="connsiteY0" fmla="*/ 0 h 720000"/>
                <a:gd name="connsiteX1" fmla="*/ 2193750 w 2193750"/>
                <a:gd name="connsiteY1" fmla="*/ 0 h 720000"/>
                <a:gd name="connsiteX2" fmla="*/ 2193750 w 2193750"/>
                <a:gd name="connsiteY2" fmla="*/ 720000 h 720000"/>
                <a:gd name="connsiteX3" fmla="*/ 0 w 2193750"/>
                <a:gd name="connsiteY3" fmla="*/ 720000 h 720000"/>
                <a:gd name="connsiteX4" fmla="*/ 0 w 2193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750" h="720000">
                  <a:moveTo>
                    <a:pt x="0" y="0"/>
                  </a:moveTo>
                  <a:lnTo>
                    <a:pt x="2193750" y="0"/>
                  </a:lnTo>
                  <a:lnTo>
                    <a:pt x="2193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algn="ctr" defTabSz="93345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100" cap="all" dirty="0" err="1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Yandex</a:t>
              </a:r>
              <a:r>
                <a:rPr lang="en-US" sz="2100" cap="all" dirty="0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cap="all" dirty="0" err="1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api</a:t>
              </a:r>
              <a:r>
                <a:rPr lang="en-US" sz="1600" cap="all" dirty="0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-maps</a:t>
              </a:r>
              <a:r>
                <a:rPr lang="ru-RU" sz="2100" dirty="0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r>
                <a:rPr lang="en-US" sz="2100" cap="all" dirty="0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 2.1</a:t>
              </a:r>
              <a:endParaRPr lang="en-US" sz="2100" dirty="0" smtClean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353" y="4378077"/>
              <a:ext cx="1403017" cy="1067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5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80743" y="0"/>
            <a:ext cx="763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4" name="Рисунок 3" descr="D:\Ника\Учеба\Университет\ОЧКА\Астахова\Диплом\Структура веб-приложения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36" y="489781"/>
            <a:ext cx="6926128" cy="5878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0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5" name="Рисунок 4" descr="D:\Ника\Учеба\Университет\ОЧКА\Астахова\Диплом\Диа\схема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" b="3761"/>
          <a:stretch/>
        </p:blipFill>
        <p:spPr bwMode="auto">
          <a:xfrm>
            <a:off x="428554" y="210552"/>
            <a:ext cx="11334891" cy="64368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15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18" y="868763"/>
            <a:ext cx="5165364" cy="2740665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222040" y="188875"/>
            <a:ext cx="5747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БАЗЫ ДАННЫХ</a:t>
            </a:r>
            <a:r>
              <a:rPr lang="ru-RU" sz="3200" dirty="0" smtClean="0"/>
              <a:t> 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8" y="3825997"/>
            <a:ext cx="10555186" cy="2905356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7" t="63708" r="48971" b="32124"/>
          <a:stretch/>
        </p:blipFill>
        <p:spPr>
          <a:xfrm>
            <a:off x="4818328" y="5695406"/>
            <a:ext cx="1366002" cy="1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4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07402" cy="4735926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65564" t="5838" r="20730" b="62404"/>
          <a:stretch/>
        </p:blipFill>
        <p:spPr>
          <a:xfrm>
            <a:off x="10094252" y="296605"/>
            <a:ext cx="1330523" cy="14951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22795" t="13551" r="22336" b="32453"/>
          <a:stretch/>
        </p:blipFill>
        <p:spPr>
          <a:xfrm>
            <a:off x="5502441" y="3181882"/>
            <a:ext cx="6689559" cy="37012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117826" y="4009847"/>
            <a:ext cx="3847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Личный кабинет администратора</a:t>
            </a:r>
            <a:endParaRPr lang="ru-RU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628075" y="5420917"/>
            <a:ext cx="3518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Личный кабинет пользователя</a:t>
            </a:r>
            <a:endParaRPr lang="ru-RU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=""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lc="http://schemas.openxmlformats.org/drawingml/2006/lockedCanvas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id="{23A600B4-15BD-45F3-BABA-24C12D985B8C}"/>
              </a:ext>
            </a:extLst>
          </p:cNvPr>
          <p:cNvPicPr/>
          <p:nvPr/>
        </p:nvPicPr>
        <p:blipFill rotWithShape="1">
          <a:blip r:embed="rId3"/>
          <a:srcRect l="2500" t="11528" r="1016" b="5000"/>
          <a:stretch/>
        </p:blipFill>
        <p:spPr>
          <a:xfrm>
            <a:off x="0" y="463216"/>
            <a:ext cx="12190206" cy="59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мплекс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«Розничный интеграл»</Template>
  <TotalTime>0</TotalTime>
  <Words>203</Words>
  <Application>Microsoft Office PowerPoint</Application>
  <PresentationFormat>Широкоэкранный</PresentationFormat>
  <Paragraphs>70</Paragraphs>
  <Slides>22</Slides>
  <Notes>22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Tw Cen MT</vt:lpstr>
      <vt:lpstr>Wingdings 3</vt:lpstr>
      <vt:lpstr>Комплекс</vt:lpstr>
      <vt:lpstr>Разработка программного обеспечения деятельности ООО «Недвижимость»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2021-04-18T16:59:17Z</dcterms:created>
  <dcterms:modified xsi:type="dcterms:W3CDTF">2021-06-27T10:28:42Z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